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03BC5BB-2560-4FE5-BE04-D233ACEB10B9}">
  <a:tblStyle styleId="{103BC5BB-2560-4FE5-BE04-D233ACEB10B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10" Type="http://schemas.openxmlformats.org/officeDocument/2006/relationships/hyperlink" Target="https://docs.google.com/presentation/d/1whGUMDCTRwKamFAxVlfa5MUeXC-cFI_wd47ak5UqhGI/copy" TargetMode="External"/><Relationship Id="rId9" Type="http://schemas.openxmlformats.org/officeDocument/2006/relationships/hyperlink" Target="https://docs.google.com/presentation/d/1B23m-sm0Ep8tpFu_rn7C1QYQ7_BEflLkhNYtIM0qYuA/copy" TargetMode="External"/><Relationship Id="rId5" Type="http://schemas.openxmlformats.org/officeDocument/2006/relationships/hyperlink" Target="https://docs.google.com/presentation/d/1B23m-sm0Ep8tpFu_rn7C1QYQ7_BEflLkhNYtIM0qYuA/copy" TargetMode="External"/><Relationship Id="rId6" Type="http://schemas.openxmlformats.org/officeDocument/2006/relationships/hyperlink" Target="https://docs.google.com/presentation/d/1whGUMDCTRwKamFAxVlfa5MUeXC-cFI_wd47ak5UqhGI/copy" TargetMode="External"/><Relationship Id="rId7" Type="http://schemas.openxmlformats.org/officeDocument/2006/relationships/hyperlink" Target="https://docs.google.com/presentation/d/1TX94ZYTy2l7MwVirFqwOExJZT2zMRTFTb4Fhn95zeqM/copy" TargetMode="External"/><Relationship Id="rId8" Type="http://schemas.openxmlformats.org/officeDocument/2006/relationships/hyperlink" Target="https://docs.google.com/presentation/d/130nNAWgIbqQoOlFjwn_qiDtJgb5Uqhomo5uDhRUnzQA/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SHIYyFMTiYHBAo9vkLEQmubrIAPwQup69iwyh4pw-X8/copy"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{103BC5BB-2560-4FE5-BE04-D233ACEB10B9}</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7: Bacon’s Rebellion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what ways was Bacon’s Rebellion a turning point in the codification of race in British Colonial North America?</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935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7.15, 7.20, 7.21, 7.23, 7.24</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58550">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Continuity and Change over Time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Comparison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Bacon’s Rebellion Student Worksheet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Printed Student Materials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Access to Unit 3 Inquiry Journal (already handed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050">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Bacon’s Rebellion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Give One, Get One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9"/>
                        </a:rPr>
                        <a:t>“Do First”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Allow students an opportunity to gain historical context for the expansion of slavery as a result of Bacon’s Rebellion through the  “What is the Context? - Bacon’s Rebellion” (page 1 of </a:t>
                      </a:r>
                      <a:r>
                        <a:rPr lang="en" sz="1200" u="sng">
                          <a:solidFill>
                            <a:schemeClr val="hlink"/>
                          </a:solidFill>
                          <a:latin typeface="Inter"/>
                          <a:ea typeface="Inter"/>
                          <a:cs typeface="Inter"/>
                          <a:sym typeface="Inter"/>
                          <a:hlinkClick r:id="rId10"/>
                        </a:rPr>
                        <a:t>student worksheet</a:t>
                      </a:r>
                      <a:r>
                        <a:rPr lang="en" sz="1200">
                          <a:solidFill>
                            <a:schemeClr val="dk1"/>
                          </a:solidFill>
                          <a:latin typeface="Inter"/>
                          <a:ea typeface="Inter"/>
                          <a:cs typeface="Inter"/>
                          <a:sym typeface="Inter"/>
                        </a:rPr>
                        <a:t>). Students will answer check for understanding questions as they read. This reading can be done as a class, individually, or in groups. Then, students will explore and annotate a timeline (page 2).</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Hand out student worksheet and highlighters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a:t>
                      </a:r>
                      <a:r>
                        <a:rPr lang="en" sz="1200">
                          <a:latin typeface="Inter"/>
                          <a:ea typeface="Inter"/>
                          <a:cs typeface="Inter"/>
                          <a:sym typeface="Inter"/>
                        </a:rPr>
                        <a:t> students to read “What is the Context”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Guide students through timeline annotations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Read and answer the text-based questions for “What is the Context?”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Review and annotate the timeline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The English Colonies:</a:t>
            </a:r>
            <a:r>
              <a:rPr lang="en" sz="1800">
                <a:solidFill>
                  <a:schemeClr val="dk1"/>
                </a:solidFill>
                <a:latin typeface="Plus Jakarta Sans Medium"/>
                <a:ea typeface="Plus Jakarta Sans Medium"/>
                <a:cs typeface="Plus Jakarta Sans Medium"/>
                <a:sym typeface="Plus Jakarta Sans Medium"/>
              </a:rPr>
              <a:t>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{103BC5BB-2560-4FE5-BE04-D233ACEB10B9}</a:tableStyleId>
              </a:tblPr>
              <a:tblGrid>
                <a:gridCol w="1673200"/>
                <a:gridCol w="4266775"/>
                <a:gridCol w="3493525"/>
              </a:tblGrid>
              <a:tr h="2363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7: Bacon’s Rebellion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6600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Remind students of the concept of historiography which they first learned about in Unit 0: Lesson 3. Alert students that they will be reading excerpts from two historians and their perspectives of how Bacon’s Rebellion relates to race. Direct students to pages 3-4 of the student worksheet.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168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approach (individual, partner, small group)</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the reading of the two perspectives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to complete the Comparison Graphic Organizer</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Discuss similarities and differences with class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Closely read each historians’ source, annotating as appropriate.</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Look for both similarities and differences </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the Comparison Graphic Organizer</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informal class discussion</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4812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Part of the purpose of this lesson is to show how history is contested and not simply and objective fact. Things are complicated! Write the supporting question on the board and give students the opportunity to explain how much (or how little) Bacon’s Rebellion was a turning point in the codification of race in colonial North America.</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36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Break up students in pairs, groups of fours, through four corners, or keep as a whole class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Depending of format, the way in which students engage with one another will look different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provide evidence to support their argument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Make a claim to answer the supporting question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a:t>
                      </a:r>
                      <a:r>
                        <a:rPr lang="en" sz="1200">
                          <a:solidFill>
                            <a:schemeClr val="dk1"/>
                          </a:solidFill>
                          <a:latin typeface="Inter"/>
                          <a:ea typeface="Inter"/>
                          <a:cs typeface="Inter"/>
                          <a:sym typeface="Inter"/>
                        </a:rPr>
                        <a:t>supporting</a:t>
                      </a:r>
                      <a:r>
                        <a:rPr lang="en" sz="1200">
                          <a:solidFill>
                            <a:schemeClr val="dk1"/>
                          </a:solidFill>
                          <a:latin typeface="Inter"/>
                          <a:ea typeface="Inter"/>
                          <a:cs typeface="Inter"/>
                          <a:sym typeface="Inter"/>
                        </a:rPr>
                        <a:t> evidence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Challenge or corroborate claims and evidence of classmates through discussion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155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reflect on their learning from the prior topic using the </a:t>
                      </a:r>
                      <a:r>
                        <a:rPr lang="en" sz="1200" u="sng">
                          <a:solidFill>
                            <a:schemeClr val="accent5"/>
                          </a:solidFill>
                          <a:latin typeface="Inter"/>
                          <a:ea typeface="Inter"/>
                          <a:cs typeface="Inter"/>
                          <a:sym typeface="Inter"/>
                          <a:hlinkClick r:id="rId5">
                            <a:extLst>
                              <a:ext uri="{A12FA001-AC4F-418D-AE19-62706E023703}">
                                <ahyp:hlinkClr val="tx"/>
                              </a:ext>
                            </a:extLst>
                          </a:hlinkClick>
                        </a:rPr>
                        <a:t>Unit 3 Inquiry Journal</a:t>
                      </a:r>
                      <a:r>
                        <a:rPr lang="en" sz="1200">
                          <a:solidFill>
                            <a:schemeClr val="dk1"/>
                          </a:solidFill>
                          <a:latin typeface="Inter"/>
                          <a:ea typeface="Inter"/>
                          <a:cs typeface="Inter"/>
                          <a:sym typeface="Inter"/>
                        </a:rPr>
                        <a:t>. Students will use page 6 to answer the Compelling Question for Topic 3. Consider allowing students to use their notes and/or work with a partner.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155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3 Inquiry Journal</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included in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Topic </a:t>
                      </a:r>
                      <a:r>
                        <a:rPr lang="en" sz="1200">
                          <a:latin typeface="Inter"/>
                          <a:ea typeface="Inter"/>
                          <a:cs typeface="Inter"/>
                          <a:sym typeface="Inter"/>
                        </a:rPr>
                        <a:t>3</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The English Colonies: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